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7"/>
  </p:notesMasterIdLst>
  <p:sldIdLst>
    <p:sldId id="256" r:id="rId2"/>
    <p:sldId id="257" r:id="rId3"/>
    <p:sldId id="258" r:id="rId4"/>
    <p:sldId id="259" r:id="rId5"/>
    <p:sldId id="260" r:id="rId6"/>
  </p:sldIdLst>
  <p:sldSz cx="12192000" cy="6858000"/>
  <p:notesSz cx="6858000" cy="9144000"/>
  <p:embeddedFontLst>
    <p:embeddedFont>
      <p:font typeface="Roboto Slab" panose="020B0604020202020204" charset="0"/>
      <p:regular r:id="rId8"/>
      <p:bold r:id="rId9"/>
    </p:embeddedFont>
    <p:embeddedFont>
      <p:font typeface="Roboto" panose="020B060402020202020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13737" autoAdjust="0"/>
  </p:normalViewPr>
  <p:slideViewPr>
    <p:cSldViewPr snapToGrid="0">
      <p:cViewPr>
        <p:scale>
          <a:sx n="13" d="100"/>
          <a:sy n="13" d="100"/>
        </p:scale>
        <p:origin x="2925"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upport.coursekeyeducation.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 name="Shape 51"/>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US" u="sng">
                <a:solidFill>
                  <a:schemeClr val="dk1"/>
                </a:solidFill>
                <a:latin typeface="Arial"/>
                <a:ea typeface="Arial"/>
                <a:cs typeface="Arial"/>
                <a:sym typeface="Arial"/>
              </a:rPr>
              <a:t>SLIDE 1:</a:t>
            </a:r>
            <a:r>
              <a:rPr lang="en-US">
                <a:solidFill>
                  <a:schemeClr val="dk1"/>
                </a:solidFill>
                <a:latin typeface="Arial"/>
                <a:ea typeface="Arial"/>
                <a:cs typeface="Arial"/>
                <a:sym typeface="Arial"/>
              </a:rPr>
              <a:t> As some of you have seen in the syllabus, we will be using CourseKey as an attendance and engagement tool for this classroom. I’ll be briefly exp­­­­­­­­­laining how everyone can get set-up and registered, but please always direct any technical questions to the CourseKey support team.</a:t>
            </a:r>
            <a:endParaRPr>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marR="0" lvl="0" indent="0" algn="l" rtl="0">
              <a:spcBef>
                <a:spcPts val="0"/>
              </a:spcBef>
              <a:spcAft>
                <a:spcPts val="0"/>
              </a:spcAft>
              <a:buNone/>
            </a:pPr>
            <a:r>
              <a:rPr lang="en-US" b="1">
                <a:solidFill>
                  <a:schemeClr val="dk1"/>
                </a:solidFill>
                <a:latin typeface="Arial"/>
                <a:ea typeface="Arial"/>
                <a:cs typeface="Arial"/>
                <a:sym typeface="Arial"/>
              </a:rPr>
              <a:t>IMPORTANT TO REMEMBER:</a:t>
            </a:r>
            <a:r>
              <a:rPr lang="en-US">
                <a:solidFill>
                  <a:schemeClr val="dk1"/>
                </a:solidFill>
                <a:latin typeface="Arial"/>
                <a:ea typeface="Arial"/>
                <a:cs typeface="Arial"/>
                <a:sym typeface="Arial"/>
              </a:rPr>
              <a:t> CourseKey has a live chat Monday through Friday, 9:00 am to 5:00 pm PST and you can talk to an agent immediately with any questions regarding payment, subscription options, or any technical issues.</a:t>
            </a:r>
            <a:endParaRPr u="sng">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rtl="0">
              <a:lnSpc>
                <a:spcPct val="107000"/>
              </a:lnSpc>
              <a:spcBef>
                <a:spcPts val="0"/>
              </a:spcBef>
              <a:spcAft>
                <a:spcPts val="0"/>
              </a:spcAft>
              <a:buClr>
                <a:schemeClr val="dk1"/>
              </a:buClr>
              <a:buSzPts val="1100"/>
              <a:buFont typeface="Arial"/>
              <a:buNone/>
            </a:pPr>
            <a:r>
              <a:rPr lang="en-US" u="sng">
                <a:solidFill>
                  <a:schemeClr val="dk1"/>
                </a:solidFill>
                <a:latin typeface="Arial"/>
                <a:ea typeface="Arial"/>
                <a:cs typeface="Arial"/>
                <a:sym typeface="Arial"/>
              </a:rPr>
              <a:t>SLIDE 2:</a:t>
            </a:r>
            <a:r>
              <a:rPr lang="en-US">
                <a:solidFill>
                  <a:schemeClr val="dk1"/>
                </a:solidFill>
                <a:latin typeface="Arial"/>
                <a:ea typeface="Arial"/>
                <a:cs typeface="Arial"/>
                <a:sym typeface="Arial"/>
              </a:rPr>
              <a:t> This slide is a step-by-step process on how you can register your account with CourseKey if you’ve never used CourseKey before. It’s </a:t>
            </a:r>
            <a:r>
              <a:rPr lang="en-US" u="sng">
                <a:solidFill>
                  <a:schemeClr val="dk1"/>
                </a:solidFill>
                <a:latin typeface="Arial"/>
                <a:ea typeface="Arial"/>
                <a:cs typeface="Arial"/>
                <a:sym typeface="Arial"/>
              </a:rPr>
              <a:t>highly recommended</a:t>
            </a:r>
            <a:r>
              <a:rPr lang="en-US">
                <a:solidFill>
                  <a:schemeClr val="dk1"/>
                </a:solidFill>
                <a:latin typeface="Arial"/>
                <a:ea typeface="Arial"/>
                <a:cs typeface="Arial"/>
                <a:sym typeface="Arial"/>
              </a:rPr>
              <a:t> that you download the student app through Google Play (Android) or iOS app stores. If you don’t have an Android or iPhone, you may use a tablet, laptop, or even the web browser on your phone (IMPORTANT: YOU MUST USE THE CHROME BROWSER!). When registering your account, please make sure that you input the correct Student ID.</a:t>
            </a:r>
            <a:endParaRPr>
              <a:solidFill>
                <a:schemeClr val="dk1"/>
              </a:solidFill>
              <a:latin typeface="Arial"/>
              <a:ea typeface="Arial"/>
              <a:cs typeface="Arial"/>
              <a:sym typeface="Arial"/>
            </a:endParaRPr>
          </a:p>
          <a:p>
            <a:pPr marL="0" lvl="0" indent="0" rtl="0">
              <a:lnSpc>
                <a:spcPct val="107000"/>
              </a:lnSpc>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spcBef>
                <a:spcPts val="0"/>
              </a:spcBef>
              <a:spcAft>
                <a:spcPts val="0"/>
              </a:spcAft>
              <a:buNone/>
            </a:pPr>
            <a:endParaRPr/>
          </a:p>
        </p:txBody>
      </p:sp>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 name="Shape 68"/>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u="sng">
                <a:solidFill>
                  <a:schemeClr val="dk1"/>
                </a:solidFill>
                <a:latin typeface="Arial"/>
                <a:ea typeface="Arial"/>
                <a:cs typeface="Arial"/>
                <a:sym typeface="Arial"/>
              </a:rPr>
              <a:t>SLIDE 3:</a:t>
            </a:r>
            <a:r>
              <a:rPr lang="en-US">
                <a:solidFill>
                  <a:schemeClr val="dk1"/>
                </a:solidFill>
                <a:latin typeface="Arial"/>
                <a:ea typeface="Arial"/>
                <a:cs typeface="Arial"/>
                <a:sym typeface="Arial"/>
              </a:rPr>
              <a:t> After creating your new account, it’s time to add this class. Use the join code to add our class that was provided in the syllabus. Please don’t get the JOIN CODE mixed up with your Student ID; the former is meant to get you added in the class and the latter is your Student ID number that you use on an everyday basis on campus for identifying yourself. </a:t>
            </a:r>
            <a:endParaRPr u="sng">
              <a:solidFill>
                <a:schemeClr val="dk1"/>
              </a:solidFill>
              <a:latin typeface="Arial"/>
              <a:ea typeface="Arial"/>
              <a:cs typeface="Arial"/>
              <a:sym typeface="Arial"/>
            </a:endParaRPr>
          </a:p>
          <a:p>
            <a:pPr marL="0" marR="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 name="Shape 78"/>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US" u="sng" dirty="0">
                <a:solidFill>
                  <a:schemeClr val="dk1"/>
                </a:solidFill>
                <a:latin typeface="Arial"/>
                <a:ea typeface="Arial"/>
                <a:cs typeface="Arial"/>
                <a:sym typeface="Arial"/>
              </a:rPr>
              <a:t>SLIDE 4:</a:t>
            </a:r>
            <a:r>
              <a:rPr lang="en-US" dirty="0">
                <a:solidFill>
                  <a:schemeClr val="dk1"/>
                </a:solidFill>
                <a:latin typeface="Arial"/>
                <a:ea typeface="Arial"/>
                <a:cs typeface="Arial"/>
                <a:sym typeface="Arial"/>
              </a:rPr>
              <a:t> Now that you’ve created your account and successfully added our class, I’m going to highlight how we’ll be using CourseKey for this class and how to make the most out of it for your own learning benefit.</a:t>
            </a:r>
            <a:endParaRPr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marR="0" lvl="0" indent="0" algn="l" rtl="0">
              <a:spcBef>
                <a:spcPts val="0"/>
              </a:spcBef>
              <a:spcAft>
                <a:spcPts val="0"/>
              </a:spcAft>
              <a:buSzPts val="1100"/>
              <a:buNone/>
            </a:pPr>
            <a:r>
              <a:rPr lang="en-US" dirty="0">
                <a:solidFill>
                  <a:schemeClr val="dk1"/>
                </a:solidFill>
                <a:latin typeface="Arial"/>
                <a:ea typeface="Arial"/>
                <a:cs typeface="Arial"/>
                <a:sym typeface="Arial"/>
              </a:rPr>
              <a:t>Attendance – we’ll be taking attendance through CourseKey; every class day, please go into your app or the CourseKey portal and click on the </a:t>
            </a:r>
            <a:r>
              <a:rPr lang="en-US" i="1" dirty="0">
                <a:solidFill>
                  <a:schemeClr val="dk1"/>
                </a:solidFill>
                <a:latin typeface="Arial"/>
                <a:ea typeface="Arial"/>
                <a:cs typeface="Arial"/>
                <a:sym typeface="Arial"/>
              </a:rPr>
              <a:t>Attendance</a:t>
            </a:r>
            <a:r>
              <a:rPr lang="en-US" dirty="0">
                <a:solidFill>
                  <a:schemeClr val="dk1"/>
                </a:solidFill>
                <a:latin typeface="Arial"/>
                <a:ea typeface="Arial"/>
                <a:cs typeface="Arial"/>
                <a:sym typeface="Arial"/>
              </a:rPr>
              <a:t> button. Please make sure you have a fully charged device (cell phone, laptop, tablet) during class so that you can successfully participate in class. Please also make sure you arrive on time and get into the habit of coming into class and checking in with CourseKey as you’re responsible for your attendance. I’d advise using the CourseKey attendance as a way to keep a “paper trail” of your participation for the end of the term.</a:t>
            </a:r>
            <a:endParaRPr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marR="0" lvl="0" indent="0" algn="l" rtl="0">
              <a:spcBef>
                <a:spcPts val="0"/>
              </a:spcBef>
              <a:spcAft>
                <a:spcPts val="0"/>
              </a:spcAft>
              <a:buSzPts val="1100"/>
              <a:buNone/>
            </a:pPr>
            <a:r>
              <a:rPr lang="en-US" dirty="0">
                <a:solidFill>
                  <a:schemeClr val="dk1"/>
                </a:solidFill>
                <a:latin typeface="Arial"/>
                <a:ea typeface="Arial"/>
                <a:cs typeface="Arial"/>
                <a:sym typeface="Arial"/>
              </a:rPr>
              <a:t>Assessments – we’ll be doing quizzes, polls, and assessments via CourseKey. These questions can be multiple choice, short-response, matching, etc. We’ll be using this for knowledge retention and to keep us engaged throughout the term. Please verify that all assessments questions are saved at the end of an assessment by clicking on </a:t>
            </a:r>
            <a:r>
              <a:rPr lang="en-US" i="1" dirty="0">
                <a:solidFill>
                  <a:schemeClr val="dk1"/>
                </a:solidFill>
                <a:latin typeface="Arial"/>
                <a:ea typeface="Arial"/>
                <a:cs typeface="Arial"/>
                <a:sym typeface="Arial"/>
              </a:rPr>
              <a:t>‘Submit Assessment’</a:t>
            </a:r>
            <a:r>
              <a:rPr lang="en-US" dirty="0">
                <a:solidFill>
                  <a:schemeClr val="dk1"/>
                </a:solidFill>
                <a:latin typeface="Arial"/>
                <a:ea typeface="Arial"/>
                <a:cs typeface="Arial"/>
                <a:sym typeface="Arial"/>
              </a:rPr>
              <a:t> (it’s also important to verify that you have internet connection/Wi-Fi when answering these questions).</a:t>
            </a:r>
            <a:endParaRPr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marR="0" lvl="0" indent="0" algn="l" rtl="0">
              <a:spcBef>
                <a:spcPts val="0"/>
              </a:spcBef>
              <a:spcAft>
                <a:spcPts val="0"/>
              </a:spcAft>
              <a:buSzPts val="1100"/>
              <a:buNone/>
            </a:pPr>
            <a:r>
              <a:rPr lang="en-US" dirty="0">
                <a:solidFill>
                  <a:schemeClr val="dk1"/>
                </a:solidFill>
                <a:latin typeface="Arial"/>
                <a:ea typeface="Arial"/>
                <a:cs typeface="Arial"/>
                <a:sym typeface="Arial"/>
              </a:rPr>
              <a:t>Grades – immediately after you’ve checked in for your attendance, your attendance records will be accessible under grades. Similarly, immediately after an assessment is completed, you’ll be able to check your scores as well as the entire quiz under ‘grades’. Use this tool as an on-going STUDY GUIDE for yourself and to keep track of your learning.</a:t>
            </a:r>
            <a:endParaRPr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marR="0" lvl="0" indent="0" algn="l" rtl="0">
              <a:spcBef>
                <a:spcPts val="0"/>
              </a:spcBef>
              <a:spcAft>
                <a:spcPts val="0"/>
              </a:spcAft>
              <a:buSzPts val="1100"/>
              <a:buNone/>
            </a:pPr>
            <a:r>
              <a:rPr lang="en-US" dirty="0">
                <a:solidFill>
                  <a:schemeClr val="dk1"/>
                </a:solidFill>
                <a:latin typeface="Arial"/>
                <a:ea typeface="Arial"/>
                <a:cs typeface="Arial"/>
                <a:sym typeface="Arial"/>
              </a:rPr>
              <a:t>Ask the Professor – you may use this tool to ask questions to your instructor in real-time during class. These questions will be anonymous to your classmates and we can use this to start discussions and to focus on some of the areas you’re struggling with. All your questions will be recorded, and I also recommend using this as a paper trail of your participation and as a way to keep record of the high level of questions and participation you’re partaking during class.</a:t>
            </a:r>
            <a:endParaRPr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marR="0" lvl="0" indent="0" algn="l" rtl="0">
              <a:spcBef>
                <a:spcPts val="0"/>
              </a:spcBef>
              <a:spcAft>
                <a:spcPts val="0"/>
              </a:spcAft>
              <a:buSzPts val="1100"/>
              <a:buNone/>
            </a:pPr>
            <a:r>
              <a:rPr lang="en-US" dirty="0">
                <a:solidFill>
                  <a:schemeClr val="dk1"/>
                </a:solidFill>
                <a:latin typeface="Arial"/>
                <a:ea typeface="Arial"/>
                <a:cs typeface="Arial"/>
                <a:sym typeface="Arial"/>
              </a:rPr>
              <a:t>Chat – everyone in this class (including your instructor) has access to a 24/7 chat in CourseKey. It’s advised that you download the app so that you get notifications from the chat and get in touch with your classmates about readings, class material, or any questions you may have inside or outside of class. Use the chat as an academic tool to better your learning experience and network with your classmates. I expect politeness and respect from everyone.</a:t>
            </a:r>
            <a:endParaRPr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marR="0" lvl="0" indent="0" algn="l" rtl="0">
              <a:spcBef>
                <a:spcPts val="0"/>
              </a:spcBef>
              <a:spcAft>
                <a:spcPts val="0"/>
              </a:spcAft>
              <a:buSzPts val="1100"/>
              <a:buNone/>
            </a:pPr>
            <a:r>
              <a:rPr lang="en-US" dirty="0">
                <a:solidFill>
                  <a:schemeClr val="dk1"/>
                </a:solidFill>
                <a:latin typeface="Arial"/>
                <a:ea typeface="Arial"/>
                <a:cs typeface="Arial"/>
                <a:sym typeface="Arial"/>
              </a:rPr>
              <a:t>SUPPORT – please direct ALL questions to the CourseKey support team. As your instructor, I’m not a customer service agent for CourseKey. As I mentioned earlier, CourseKey has a live chat Monday through Friday, 9:00 am to 5:00 pm PST. If you’d like to reach them outside of these hours, you can email them at support@coursekeyeducation.com or send them a message directly through the CourseKey app under the ‘support’ button.</a:t>
            </a:r>
            <a:endParaRPr dirty="0">
              <a:solidFill>
                <a:schemeClr val="dk1"/>
              </a:solidFill>
              <a:latin typeface="Arial"/>
              <a:ea typeface="Arial"/>
              <a:cs typeface="Arial"/>
              <a:sym typeface="Arial"/>
            </a:endParaRPr>
          </a:p>
          <a:p>
            <a:pPr marL="0" marR="0" lvl="0" indent="0" algn="l" rtl="0">
              <a:spcBef>
                <a:spcPts val="0"/>
              </a:spcBef>
              <a:spcAft>
                <a:spcPts val="0"/>
              </a:spcAft>
              <a:buSzPts val="1100"/>
              <a:buNone/>
            </a:pPr>
            <a:endParaRPr dirty="0">
              <a:solidFill>
                <a:schemeClr val="dk1"/>
              </a:solidFill>
              <a:latin typeface="Arial"/>
              <a:ea typeface="Arial"/>
              <a:cs typeface="Arial"/>
              <a:sym typeface="Arial"/>
            </a:endParaRPr>
          </a:p>
          <a:p>
            <a:pPr marL="0" marR="0" lvl="0" indent="0" algn="l" rtl="0">
              <a:spcBef>
                <a:spcPts val="0"/>
              </a:spcBef>
              <a:spcAft>
                <a:spcPts val="0"/>
              </a:spcAft>
              <a:buSzPts val="1100"/>
              <a:buNone/>
            </a:pPr>
            <a:r>
              <a:rPr lang="en-US" b="1" dirty="0">
                <a:solidFill>
                  <a:schemeClr val="dk1"/>
                </a:solidFill>
                <a:latin typeface="Arial"/>
                <a:ea typeface="Arial"/>
                <a:cs typeface="Arial"/>
                <a:sym typeface="Arial"/>
              </a:rPr>
              <a:t>HELPFUL LINKS:</a:t>
            </a:r>
            <a:endParaRPr b="1" dirty="0">
              <a:solidFill>
                <a:schemeClr val="dk1"/>
              </a:solidFill>
              <a:latin typeface="Arial"/>
              <a:ea typeface="Arial"/>
              <a:cs typeface="Arial"/>
              <a:sym typeface="Arial"/>
            </a:endParaRPr>
          </a:p>
          <a:p>
            <a:pPr marL="0" marR="0" lvl="0" indent="0" algn="l" rtl="0">
              <a:spcBef>
                <a:spcPts val="0"/>
              </a:spcBef>
              <a:spcAft>
                <a:spcPts val="0"/>
              </a:spcAft>
              <a:buSzPts val="1100"/>
              <a:buNone/>
            </a:pPr>
            <a:r>
              <a:rPr lang="en-US" u="sng" dirty="0">
                <a:solidFill>
                  <a:schemeClr val="hlink"/>
                </a:solidFill>
                <a:latin typeface="Arial"/>
                <a:ea typeface="Arial"/>
                <a:cs typeface="Arial"/>
                <a:sym typeface="Arial"/>
                <a:hlinkClick r:id="rId3"/>
              </a:rPr>
              <a:t>https://support.coursekeyeducation.com</a:t>
            </a:r>
            <a:endParaRPr dirty="0">
              <a:solidFill>
                <a:schemeClr val="dk1"/>
              </a:solidFill>
              <a:latin typeface="Arial"/>
              <a:ea typeface="Arial"/>
              <a:cs typeface="Arial"/>
              <a:sym typeface="Arial"/>
            </a:endParaRPr>
          </a:p>
          <a:p>
            <a:pPr marL="0" marR="0" lvl="0" indent="0" algn="l" rtl="0">
              <a:spcBef>
                <a:spcPts val="0"/>
              </a:spcBef>
              <a:spcAft>
                <a:spcPts val="0"/>
              </a:spcAft>
              <a:buSzPts val="1100"/>
              <a:buNone/>
            </a:pPr>
            <a:endParaRPr dirty="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4" name="Shape 8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1200"/>
              </a:spcBef>
              <a:spcAft>
                <a:spcPts val="0"/>
              </a:spcAft>
              <a:buClr>
                <a:schemeClr val="dk1"/>
              </a:buClr>
              <a:buSzPts val="1100"/>
              <a:buFont typeface="Arial"/>
              <a:buNone/>
            </a:pPr>
            <a:r>
              <a:rPr lang="en-US" u="sng" dirty="0">
                <a:solidFill>
                  <a:schemeClr val="dk1"/>
                </a:solidFill>
                <a:latin typeface="Arial"/>
                <a:ea typeface="Arial"/>
                <a:cs typeface="Arial"/>
                <a:sym typeface="Arial"/>
              </a:rPr>
              <a:t>SLIDE 5:</a:t>
            </a:r>
            <a:r>
              <a:rPr lang="en-US" dirty="0">
                <a:solidFill>
                  <a:schemeClr val="dk1"/>
                </a:solidFill>
                <a:latin typeface="Arial"/>
                <a:ea typeface="Arial"/>
                <a:cs typeface="Arial"/>
                <a:sym typeface="Arial"/>
              </a:rPr>
              <a:t> I wanted to reiterate that any questions you may have you should contact the CourseKey support team. They have email (support@coursekeyeducation.com), live-chat, and a message system through the app itself.­</a:t>
            </a:r>
            <a:endParaRPr u="sng" dirty="0">
              <a:solidFill>
                <a:schemeClr val="dk1"/>
              </a:solidFill>
              <a:latin typeface="Arial"/>
              <a:ea typeface="Arial"/>
              <a:cs typeface="Arial"/>
              <a:sym typeface="Arial"/>
            </a:endParaRPr>
          </a:p>
          <a:p>
            <a:pPr marL="0" marR="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524000" y="1122362"/>
            <a:ext cx="9144000" cy="2387601"/>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rgbClr val="000000"/>
              </a:buClr>
              <a:buSzPts val="1400"/>
              <a:buFont typeface="Calibri"/>
              <a:buNone/>
              <a:defRPr sz="60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1524000" y="3602037"/>
            <a:ext cx="9144000" cy="1655763"/>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rgbClr val="000000"/>
              </a:buClr>
              <a:buSzPts val="2800"/>
              <a:buFont typeface="Arial"/>
              <a:buNone/>
              <a:defRPr sz="24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724900" y="365125"/>
            <a:ext cx="2628900" cy="5811838"/>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838200" y="365125"/>
            <a:ext cx="7734300" cy="58118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24000" y="1122362"/>
            <a:ext cx="9144000" cy="2387601"/>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rgbClr val="000000"/>
              </a:buClr>
              <a:buSzPts val="1400"/>
              <a:buFont typeface="Calibri"/>
              <a:buNone/>
              <a:defRPr sz="60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5" name="Shape 15"/>
          <p:cNvSpPr txBox="1">
            <a:spLocks noGrp="1"/>
          </p:cNvSpPr>
          <p:nvPr>
            <p:ph type="body" idx="1"/>
          </p:nvPr>
        </p:nvSpPr>
        <p:spPr>
          <a:xfrm>
            <a:off x="1524000" y="3602037"/>
            <a:ext cx="9144000" cy="1655763"/>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rgbClr val="000000"/>
              </a:buClr>
              <a:buSzPts val="2800"/>
              <a:buFont typeface="Arial"/>
              <a:buNone/>
              <a:defRPr sz="24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1000"/>
              </a:spcBef>
              <a:spcAft>
                <a:spcPts val="0"/>
              </a:spcAft>
              <a:buClr>
                <a:srgbClr val="000000"/>
              </a:buClr>
              <a:buSzPts val="2800"/>
              <a:buFont typeface="Arial"/>
              <a:buNone/>
              <a:defRPr sz="2400" b="0" i="0" u="none" strike="noStrike" cap="none">
                <a:solidFill>
                  <a:srgbClr val="000000"/>
                </a:solidFill>
                <a:latin typeface="Calibri"/>
                <a:ea typeface="Calibri"/>
                <a:cs typeface="Calibri"/>
                <a:sym typeface="Calibri"/>
              </a:defRPr>
            </a:lvl2pPr>
            <a:lvl3pPr marL="1371600" marR="0" lvl="2" indent="-228600" algn="ctr" rtl="0">
              <a:lnSpc>
                <a:spcPct val="90000"/>
              </a:lnSpc>
              <a:spcBef>
                <a:spcPts val="1000"/>
              </a:spcBef>
              <a:spcAft>
                <a:spcPts val="0"/>
              </a:spcAft>
              <a:buClr>
                <a:srgbClr val="000000"/>
              </a:buClr>
              <a:buSzPts val="2800"/>
              <a:buFont typeface="Arial"/>
              <a:buNone/>
              <a:defRPr sz="2400" b="0" i="0" u="none" strike="noStrike" cap="none">
                <a:solidFill>
                  <a:srgbClr val="000000"/>
                </a:solidFill>
                <a:latin typeface="Calibri"/>
                <a:ea typeface="Calibri"/>
                <a:cs typeface="Calibri"/>
                <a:sym typeface="Calibri"/>
              </a:defRPr>
            </a:lvl3pPr>
            <a:lvl4pPr marL="1828800" marR="0" lvl="3" indent="-228600" algn="ctr" rtl="0">
              <a:lnSpc>
                <a:spcPct val="90000"/>
              </a:lnSpc>
              <a:spcBef>
                <a:spcPts val="1000"/>
              </a:spcBef>
              <a:spcAft>
                <a:spcPts val="0"/>
              </a:spcAft>
              <a:buClr>
                <a:srgbClr val="000000"/>
              </a:buClr>
              <a:buSzPts val="2800"/>
              <a:buFont typeface="Arial"/>
              <a:buNone/>
              <a:defRPr sz="2400" b="0" i="0" u="none" strike="noStrike" cap="none">
                <a:solidFill>
                  <a:srgbClr val="000000"/>
                </a:solidFill>
                <a:latin typeface="Calibri"/>
                <a:ea typeface="Calibri"/>
                <a:cs typeface="Calibri"/>
                <a:sym typeface="Calibri"/>
              </a:defRPr>
            </a:lvl4pPr>
            <a:lvl5pPr marL="2286000" marR="0" lvl="4" indent="-228600" algn="ctr" rtl="0">
              <a:lnSpc>
                <a:spcPct val="90000"/>
              </a:lnSpc>
              <a:spcBef>
                <a:spcPts val="1000"/>
              </a:spcBef>
              <a:spcAft>
                <a:spcPts val="0"/>
              </a:spcAft>
              <a:buClr>
                <a:srgbClr val="000000"/>
              </a:buClr>
              <a:buSzPts val="2800"/>
              <a:buFont typeface="Arial"/>
              <a:buNone/>
              <a:defRPr sz="24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wo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mpariso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9787" y="365125"/>
            <a:ext cx="10515601"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839787" y="1681163"/>
            <a:ext cx="5157789" cy="823913"/>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rgbClr val="000000"/>
              </a:buClr>
              <a:buSzPts val="2800"/>
              <a:buFont typeface="Arial"/>
              <a:buNone/>
              <a:defRPr sz="2400" b="1"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6172200" y="1681163"/>
            <a:ext cx="5183188" cy="823913"/>
          </a:xfrm>
          <a:prstGeom prst="rect">
            <a:avLst/>
          </a:prstGeom>
          <a:noFill/>
          <a:ln>
            <a:noFill/>
          </a:ln>
        </p:spPr>
        <p:txBody>
          <a:bodyPr spcFirstLastPara="1" wrap="square" lIns="91425" tIns="91425" rIns="91425" bIns="91425" anchor="b" anchorCtr="0"/>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p:spTree>
      <p:nvGrpSpPr>
        <p:cNvPr id="1" name="Shape 29"/>
        <p:cNvGrpSpPr/>
        <p:nvPr/>
      </p:nvGrpSpPr>
      <p:grpSpPr>
        <a:xfrm>
          <a:off x="0" y="0"/>
          <a:ext cx="0" cy="0"/>
          <a:chOff x="0" y="0"/>
          <a:chExt cx="0" cy="0"/>
        </a:xfrm>
      </p:grpSpPr>
      <p:sp>
        <p:nvSpPr>
          <p:cNvPr id="30" name="Shape 30"/>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9787" y="457200"/>
            <a:ext cx="3932239"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rgbClr val="000000"/>
              </a:buClr>
              <a:buSzPts val="1400"/>
              <a:buFont typeface="Calibri"/>
              <a:buNone/>
              <a:defRPr sz="32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33" name="Shape 33"/>
          <p:cNvSpPr txBox="1">
            <a:spLocks noGrp="1"/>
          </p:cNvSpPr>
          <p:nvPr>
            <p:ph type="body" idx="1"/>
          </p:nvPr>
        </p:nvSpPr>
        <p:spPr>
          <a:xfrm>
            <a:off x="5183187" y="987425"/>
            <a:ext cx="6172201"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839787" y="2057400"/>
            <a:ext cx="3932239" cy="3811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7" y="457200"/>
            <a:ext cx="3932239"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rgbClr val="000000"/>
              </a:buClr>
              <a:buSzPts val="1400"/>
              <a:buFont typeface="Calibri"/>
              <a:buNone/>
              <a:defRPr sz="32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38" name="Shape 38"/>
          <p:cNvSpPr>
            <a:spLocks noGrp="1"/>
          </p:cNvSpPr>
          <p:nvPr>
            <p:ph type="pic" idx="2"/>
          </p:nvPr>
        </p:nvSpPr>
        <p:spPr>
          <a:xfrm>
            <a:off x="5183187" y="987425"/>
            <a:ext cx="6172201" cy="4873625"/>
          </a:xfrm>
          <a:prstGeom prst="rect">
            <a:avLst/>
          </a:prstGeom>
          <a:noFill/>
          <a:ln>
            <a:noFill/>
          </a:ln>
        </p:spPr>
        <p:txBody>
          <a:bodyPr spcFirstLastPara="1" wrap="square" lIns="91425" tIns="91425" rIns="91425" bIns="91425" anchor="t" anchorCtr="0"/>
          <a:lstStyle>
            <a:lvl1pPr marL="228600" marR="0" lvl="0" indent="-2286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723900" marR="0" lvl="1" indent="-2667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234439" marR="0" lvl="2" indent="-320039"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727200" marR="0" lvl="3" indent="-3556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184400" marR="0" lvl="4" indent="-3556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641600" marR="0" lvl="5" indent="-3556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098800" marR="0" lvl="6" indent="-3556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556000" marR="0" lvl="7" indent="-3556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013200" marR="0" lvl="8" indent="-3556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839787" y="2057400"/>
            <a:ext cx="3932239"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000000"/>
              </a:buClr>
              <a:buSzPts val="2800"/>
              <a:buFont typeface="Arial"/>
              <a:buNone/>
              <a:defRPr sz="16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9000"/>
          </a:blip>
          <a:stretch>
            <a:fillRect t="-1998" b="-1999"/>
          </a:stretch>
        </a:blipFill>
        <a:effectLst/>
      </p:bgPr>
    </p:bg>
    <p:spTree>
      <p:nvGrpSpPr>
        <p:cNvPr id="1" name="Shape 52"/>
        <p:cNvGrpSpPr/>
        <p:nvPr/>
      </p:nvGrpSpPr>
      <p:grpSpPr>
        <a:xfrm>
          <a:off x="0" y="0"/>
          <a:ext cx="0" cy="0"/>
          <a:chOff x="0" y="0"/>
          <a:chExt cx="0" cy="0"/>
        </a:xfrm>
      </p:grpSpPr>
      <p:sp>
        <p:nvSpPr>
          <p:cNvPr id="53" name="Shape 53"/>
          <p:cNvSpPr txBox="1"/>
          <p:nvPr/>
        </p:nvSpPr>
        <p:spPr>
          <a:xfrm>
            <a:off x="73200" y="97625"/>
            <a:ext cx="7500900" cy="3001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3600" b="1">
                <a:solidFill>
                  <a:schemeClr val="lt1"/>
                </a:solidFill>
                <a:latin typeface="Roboto Slab"/>
                <a:ea typeface="Roboto Slab"/>
                <a:cs typeface="Roboto Slab"/>
                <a:sym typeface="Roboto Slab"/>
              </a:rPr>
              <a:t>CourseKey Student Orientation</a:t>
            </a:r>
            <a:endParaRPr sz="3600" b="1">
              <a:solidFill>
                <a:schemeClr val="lt1"/>
              </a:solidFill>
              <a:latin typeface="Roboto Slab"/>
              <a:ea typeface="Roboto Slab"/>
              <a:cs typeface="Roboto Slab"/>
              <a:sym typeface="Roboto Slab"/>
            </a:endParaRPr>
          </a:p>
          <a:p>
            <a:pPr marL="0" lvl="0" indent="0" rtl="0">
              <a:spcBef>
                <a:spcPts val="0"/>
              </a:spcBef>
              <a:spcAft>
                <a:spcPts val="0"/>
              </a:spcAft>
              <a:buNone/>
            </a:pPr>
            <a:br>
              <a:rPr lang="en-US" sz="2400">
                <a:solidFill>
                  <a:schemeClr val="lt1"/>
                </a:solidFill>
                <a:latin typeface="Roboto"/>
                <a:ea typeface="Roboto"/>
                <a:cs typeface="Roboto"/>
                <a:sym typeface="Roboto"/>
              </a:rPr>
            </a:br>
            <a:endParaRPr sz="2400">
              <a:solidFill>
                <a:schemeClr val="lt1"/>
              </a:solidFill>
              <a:latin typeface="Roboto"/>
              <a:ea typeface="Roboto"/>
              <a:cs typeface="Roboto"/>
              <a:sym typeface="Roboto"/>
            </a:endParaRPr>
          </a:p>
          <a:p>
            <a:pPr marL="0" lvl="0" indent="0" rtl="0">
              <a:spcBef>
                <a:spcPts val="0"/>
              </a:spcBef>
              <a:spcAft>
                <a:spcPts val="0"/>
              </a:spcAft>
              <a:buNone/>
            </a:pPr>
            <a:endParaRPr sz="2400">
              <a:solidFill>
                <a:schemeClr val="lt1"/>
              </a:solidFill>
              <a:latin typeface="Roboto"/>
              <a:ea typeface="Roboto"/>
              <a:cs typeface="Roboto"/>
              <a:sym typeface="Roboto"/>
            </a:endParaRPr>
          </a:p>
          <a:p>
            <a:pPr marL="0" lvl="0" indent="0" rtl="0">
              <a:spcBef>
                <a:spcPts val="0"/>
              </a:spcBef>
              <a:spcAft>
                <a:spcPts val="0"/>
              </a:spcAft>
              <a:buNone/>
            </a:pPr>
            <a:endParaRPr sz="2400">
              <a:solidFill>
                <a:schemeClr val="lt1"/>
              </a:solidFill>
              <a:latin typeface="Roboto"/>
              <a:ea typeface="Roboto"/>
              <a:cs typeface="Roboto"/>
              <a:sym typeface="Roboto"/>
            </a:endParaRPr>
          </a:p>
          <a:p>
            <a:pPr marL="0" lvl="0" indent="0" rtl="0">
              <a:spcBef>
                <a:spcPts val="0"/>
              </a:spcBef>
              <a:spcAft>
                <a:spcPts val="0"/>
              </a:spcAft>
              <a:buNone/>
            </a:pPr>
            <a:endParaRPr sz="2400" i="1">
              <a:solidFill>
                <a:schemeClr val="lt1"/>
              </a:solidFill>
              <a:latin typeface="Roboto"/>
              <a:ea typeface="Roboto"/>
              <a:cs typeface="Roboto"/>
              <a:sym typeface="Roboto"/>
            </a:endParaRPr>
          </a:p>
        </p:txBody>
      </p:sp>
      <p:pic>
        <p:nvPicPr>
          <p:cNvPr id="54" name="Shape 54"/>
          <p:cNvPicPr preferRelativeResize="0"/>
          <p:nvPr/>
        </p:nvPicPr>
        <p:blipFill rotWithShape="1">
          <a:blip r:embed="rId4">
            <a:alphaModFix/>
          </a:blip>
          <a:srcRect/>
          <a:stretch/>
        </p:blipFill>
        <p:spPr>
          <a:xfrm>
            <a:off x="10299303" y="6275851"/>
            <a:ext cx="1620900" cy="36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1999" b="-1999"/>
          </a:stretch>
        </a:blipFill>
        <a:effectLst/>
      </p:bgPr>
    </p:bg>
    <p:spTree>
      <p:nvGrpSpPr>
        <p:cNvPr id="1" name="Shape 58"/>
        <p:cNvGrpSpPr/>
        <p:nvPr/>
      </p:nvGrpSpPr>
      <p:grpSpPr>
        <a:xfrm>
          <a:off x="0" y="0"/>
          <a:ext cx="0" cy="0"/>
          <a:chOff x="0" y="0"/>
          <a:chExt cx="0" cy="0"/>
        </a:xfrm>
      </p:grpSpPr>
      <p:sp>
        <p:nvSpPr>
          <p:cNvPr id="59" name="Shape 59"/>
          <p:cNvSpPr/>
          <p:nvPr/>
        </p:nvSpPr>
        <p:spPr>
          <a:xfrm>
            <a:off x="220205" y="166950"/>
            <a:ext cx="11751600" cy="6156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Font typeface="Roboto"/>
              <a:buNone/>
            </a:pPr>
            <a:r>
              <a:rPr lang="en-US" sz="3400" b="1">
                <a:solidFill>
                  <a:schemeClr val="lt1"/>
                </a:solidFill>
                <a:latin typeface="Roboto Slab"/>
                <a:ea typeface="Roboto Slab"/>
                <a:cs typeface="Roboto Slab"/>
                <a:sym typeface="Roboto Slab"/>
              </a:rPr>
              <a:t>To Sign-Up:</a:t>
            </a:r>
            <a:endParaRPr sz="3400" b="1" i="0" u="none" strike="noStrike" cap="none">
              <a:solidFill>
                <a:schemeClr val="lt1"/>
              </a:solidFill>
              <a:latin typeface="Roboto Slab"/>
              <a:ea typeface="Roboto Slab"/>
              <a:cs typeface="Roboto Slab"/>
              <a:sym typeface="Roboto Slab"/>
            </a:endParaRPr>
          </a:p>
        </p:txBody>
      </p:sp>
      <p:cxnSp>
        <p:nvCxnSpPr>
          <p:cNvPr id="60" name="Shape 60"/>
          <p:cNvCxnSpPr/>
          <p:nvPr/>
        </p:nvCxnSpPr>
        <p:spPr>
          <a:xfrm>
            <a:off x="3571316" y="782541"/>
            <a:ext cx="4856700" cy="0"/>
          </a:xfrm>
          <a:prstGeom prst="straightConnector1">
            <a:avLst/>
          </a:prstGeom>
          <a:noFill/>
          <a:ln w="9525" cap="flat" cmpd="sng">
            <a:solidFill>
              <a:schemeClr val="lt1"/>
            </a:solidFill>
            <a:prstDash val="solid"/>
            <a:miter lim="8000"/>
            <a:headEnd type="none" w="med" len="med"/>
            <a:tailEnd type="none" w="med" len="med"/>
          </a:ln>
        </p:spPr>
      </p:cxnSp>
      <p:sp>
        <p:nvSpPr>
          <p:cNvPr id="61" name="Shape 61"/>
          <p:cNvSpPr/>
          <p:nvPr/>
        </p:nvSpPr>
        <p:spPr>
          <a:xfrm>
            <a:off x="827400" y="1147475"/>
            <a:ext cx="10300200" cy="5613000"/>
          </a:xfrm>
          <a:prstGeom prst="rect">
            <a:avLst/>
          </a:prstGeom>
          <a:noFill/>
          <a:ln>
            <a:noFill/>
          </a:ln>
        </p:spPr>
        <p:txBody>
          <a:bodyPr spcFirstLastPara="1" wrap="square" lIns="45700" tIns="45700" rIns="45700" bIns="45700" anchor="t" anchorCtr="0">
            <a:noAutofit/>
          </a:bodyPr>
          <a:lstStyle/>
          <a:p>
            <a:pPr marL="457200" marR="0" lvl="0" indent="-406400" algn="l" rtl="0">
              <a:lnSpc>
                <a:spcPct val="150000"/>
              </a:lnSpc>
              <a:spcBef>
                <a:spcPts val="0"/>
              </a:spcBef>
              <a:spcAft>
                <a:spcPts val="0"/>
              </a:spcAft>
              <a:buClr>
                <a:schemeClr val="lt1"/>
              </a:buClr>
              <a:buSzPts val="2800"/>
              <a:buFont typeface="Roboto Slab"/>
              <a:buAutoNum type="arabicPeriod"/>
            </a:pPr>
            <a:r>
              <a:rPr lang="en-US" sz="2800">
                <a:solidFill>
                  <a:schemeClr val="lt1"/>
                </a:solidFill>
                <a:latin typeface="Roboto Slab"/>
                <a:ea typeface="Roboto Slab"/>
                <a:cs typeface="Roboto Slab"/>
                <a:sym typeface="Roboto Slab"/>
              </a:rPr>
              <a:t>Go to  </a:t>
            </a:r>
            <a:endParaRPr sz="2800">
              <a:solidFill>
                <a:schemeClr val="lt1"/>
              </a:solidFill>
              <a:latin typeface="Roboto Slab"/>
              <a:ea typeface="Roboto Slab"/>
              <a:cs typeface="Roboto Slab"/>
              <a:sym typeface="Roboto Slab"/>
            </a:endParaRPr>
          </a:p>
          <a:p>
            <a:pPr marL="457200" marR="0" lvl="0" indent="-406400" algn="l" rtl="0">
              <a:lnSpc>
                <a:spcPct val="150000"/>
              </a:lnSpc>
              <a:spcBef>
                <a:spcPts val="0"/>
              </a:spcBef>
              <a:spcAft>
                <a:spcPts val="0"/>
              </a:spcAft>
              <a:buClr>
                <a:schemeClr val="lt1"/>
              </a:buClr>
              <a:buSzPts val="2800"/>
              <a:buFont typeface="Roboto Slab"/>
              <a:buAutoNum type="arabicPeriod"/>
            </a:pPr>
            <a:r>
              <a:rPr lang="en-US" sz="2800">
                <a:solidFill>
                  <a:schemeClr val="lt1"/>
                </a:solidFill>
                <a:latin typeface="Roboto Slab"/>
                <a:ea typeface="Roboto Slab"/>
                <a:cs typeface="Roboto Slab"/>
                <a:sym typeface="Roboto Slab"/>
              </a:rPr>
              <a:t>Search for “CourseKey” and download the app</a:t>
            </a:r>
            <a:endParaRPr sz="2800">
              <a:solidFill>
                <a:schemeClr val="lt1"/>
              </a:solidFill>
              <a:latin typeface="Roboto Slab"/>
              <a:ea typeface="Roboto Slab"/>
              <a:cs typeface="Roboto Slab"/>
              <a:sym typeface="Roboto Slab"/>
            </a:endParaRPr>
          </a:p>
          <a:p>
            <a:pPr marL="457200" marR="0" lvl="0" indent="-406400" algn="l" rtl="0">
              <a:lnSpc>
                <a:spcPct val="150000"/>
              </a:lnSpc>
              <a:spcBef>
                <a:spcPts val="0"/>
              </a:spcBef>
              <a:spcAft>
                <a:spcPts val="0"/>
              </a:spcAft>
              <a:buClr>
                <a:schemeClr val="lt1"/>
              </a:buClr>
              <a:buSzPts val="2800"/>
              <a:buFont typeface="Roboto Slab"/>
              <a:buAutoNum type="arabicPeriod"/>
            </a:pPr>
            <a:r>
              <a:rPr lang="en-US" sz="2800">
                <a:solidFill>
                  <a:schemeClr val="lt1"/>
                </a:solidFill>
                <a:latin typeface="Roboto Slab"/>
                <a:ea typeface="Roboto Slab"/>
                <a:cs typeface="Roboto Slab"/>
                <a:sym typeface="Roboto Slab"/>
              </a:rPr>
              <a:t>Click “sign up”</a:t>
            </a:r>
            <a:endParaRPr sz="2800">
              <a:solidFill>
                <a:schemeClr val="lt1"/>
              </a:solidFill>
              <a:latin typeface="Roboto Slab"/>
              <a:ea typeface="Roboto Slab"/>
              <a:cs typeface="Roboto Slab"/>
              <a:sym typeface="Roboto Slab"/>
            </a:endParaRPr>
          </a:p>
          <a:p>
            <a:pPr marL="457200" marR="0" lvl="0" indent="-406400" algn="l" rtl="0">
              <a:lnSpc>
                <a:spcPct val="150000"/>
              </a:lnSpc>
              <a:spcBef>
                <a:spcPts val="0"/>
              </a:spcBef>
              <a:spcAft>
                <a:spcPts val="0"/>
              </a:spcAft>
              <a:buClr>
                <a:schemeClr val="lt1"/>
              </a:buClr>
              <a:buSzPts val="2800"/>
              <a:buFont typeface="Roboto Slab"/>
              <a:buAutoNum type="arabicPeriod"/>
            </a:pPr>
            <a:r>
              <a:rPr lang="en-US" sz="2800">
                <a:solidFill>
                  <a:schemeClr val="lt1"/>
                </a:solidFill>
                <a:latin typeface="Roboto Slab"/>
                <a:ea typeface="Roboto Slab"/>
                <a:cs typeface="Roboto Slab"/>
                <a:sym typeface="Roboto Slab"/>
              </a:rPr>
              <a:t>Input your information</a:t>
            </a:r>
            <a:endParaRPr sz="2800">
              <a:solidFill>
                <a:schemeClr val="lt1"/>
              </a:solidFill>
              <a:latin typeface="Roboto Slab"/>
              <a:ea typeface="Roboto Slab"/>
              <a:cs typeface="Roboto Slab"/>
              <a:sym typeface="Roboto Slab"/>
            </a:endParaRPr>
          </a:p>
          <a:p>
            <a:pPr marL="914400" marR="0" lvl="1" indent="-406400" algn="l" rtl="0">
              <a:lnSpc>
                <a:spcPct val="150000"/>
              </a:lnSpc>
              <a:spcBef>
                <a:spcPts val="0"/>
              </a:spcBef>
              <a:spcAft>
                <a:spcPts val="0"/>
              </a:spcAft>
              <a:buClr>
                <a:schemeClr val="lt1"/>
              </a:buClr>
              <a:buSzPts val="2800"/>
              <a:buFont typeface="Roboto Slab"/>
              <a:buAutoNum type="alphaLcPeriod"/>
            </a:pPr>
            <a:r>
              <a:rPr lang="en-US" sz="2800" u="sng">
                <a:solidFill>
                  <a:schemeClr val="lt1"/>
                </a:solidFill>
                <a:latin typeface="Roboto Slab"/>
                <a:ea typeface="Roboto Slab"/>
                <a:cs typeface="Roboto Slab"/>
                <a:sym typeface="Roboto Slab"/>
              </a:rPr>
              <a:t>NOTE: your “School-Issued ID” is your student ID</a:t>
            </a:r>
            <a:endParaRPr sz="2800">
              <a:solidFill>
                <a:schemeClr val="lt1"/>
              </a:solidFill>
              <a:latin typeface="Roboto Slab"/>
              <a:ea typeface="Roboto Slab"/>
              <a:cs typeface="Roboto Slab"/>
              <a:sym typeface="Roboto Slab"/>
            </a:endParaRPr>
          </a:p>
        </p:txBody>
      </p:sp>
      <p:pic>
        <p:nvPicPr>
          <p:cNvPr id="62" name="Shape 62"/>
          <p:cNvPicPr preferRelativeResize="0"/>
          <p:nvPr/>
        </p:nvPicPr>
        <p:blipFill rotWithShape="1">
          <a:blip r:embed="rId4">
            <a:alphaModFix/>
          </a:blip>
          <a:srcRect/>
          <a:stretch/>
        </p:blipFill>
        <p:spPr>
          <a:xfrm>
            <a:off x="10299303" y="6275851"/>
            <a:ext cx="1620900" cy="362100"/>
          </a:xfrm>
          <a:prstGeom prst="rect">
            <a:avLst/>
          </a:prstGeom>
          <a:noFill/>
          <a:ln>
            <a:noFill/>
          </a:ln>
        </p:spPr>
      </p:pic>
      <p:pic>
        <p:nvPicPr>
          <p:cNvPr id="63" name="Shape 63"/>
          <p:cNvPicPr preferRelativeResize="0"/>
          <p:nvPr/>
        </p:nvPicPr>
        <p:blipFill>
          <a:blip r:embed="rId5">
            <a:alphaModFix/>
          </a:blip>
          <a:stretch>
            <a:fillRect/>
          </a:stretch>
        </p:blipFill>
        <p:spPr>
          <a:xfrm>
            <a:off x="2366700" y="782550"/>
            <a:ext cx="1115375" cy="1115375"/>
          </a:xfrm>
          <a:prstGeom prst="rect">
            <a:avLst/>
          </a:prstGeom>
          <a:noFill/>
          <a:ln>
            <a:noFill/>
          </a:ln>
        </p:spPr>
      </p:pic>
      <p:pic>
        <p:nvPicPr>
          <p:cNvPr id="64" name="Shape 64"/>
          <p:cNvPicPr preferRelativeResize="0"/>
          <p:nvPr/>
        </p:nvPicPr>
        <p:blipFill>
          <a:blip r:embed="rId6">
            <a:alphaModFix/>
          </a:blip>
          <a:stretch>
            <a:fillRect/>
          </a:stretch>
        </p:blipFill>
        <p:spPr>
          <a:xfrm>
            <a:off x="4189413" y="820188"/>
            <a:ext cx="949625" cy="949625"/>
          </a:xfrm>
          <a:prstGeom prst="rect">
            <a:avLst/>
          </a:prstGeom>
          <a:noFill/>
          <a:ln>
            <a:noFill/>
          </a:ln>
        </p:spPr>
      </p:pic>
      <p:sp>
        <p:nvSpPr>
          <p:cNvPr id="65" name="Shape 65"/>
          <p:cNvSpPr txBox="1"/>
          <p:nvPr/>
        </p:nvSpPr>
        <p:spPr>
          <a:xfrm>
            <a:off x="3427800" y="1103375"/>
            <a:ext cx="533400" cy="473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800">
                <a:solidFill>
                  <a:srgbClr val="FFFFFF"/>
                </a:solidFill>
                <a:latin typeface="Roboto Slab"/>
                <a:ea typeface="Roboto Slab"/>
                <a:cs typeface="Roboto Slab"/>
                <a:sym typeface="Roboto Slab"/>
              </a:rPr>
              <a:t>or</a:t>
            </a:r>
            <a:endParaRPr sz="2800">
              <a:solidFill>
                <a:srgbClr val="FFFFFF"/>
              </a:solidFill>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1998" b="-1999"/>
          </a:stretch>
        </a:blipFill>
        <a:effectLst/>
      </p:bgPr>
    </p:bg>
    <p:spTree>
      <p:nvGrpSpPr>
        <p:cNvPr id="1" name="Shape 69"/>
        <p:cNvGrpSpPr/>
        <p:nvPr/>
      </p:nvGrpSpPr>
      <p:grpSpPr>
        <a:xfrm>
          <a:off x="0" y="0"/>
          <a:ext cx="0" cy="0"/>
          <a:chOff x="0" y="0"/>
          <a:chExt cx="0" cy="0"/>
        </a:xfrm>
      </p:grpSpPr>
      <p:pic>
        <p:nvPicPr>
          <p:cNvPr id="70" name="Shape 70"/>
          <p:cNvPicPr preferRelativeResize="0"/>
          <p:nvPr/>
        </p:nvPicPr>
        <p:blipFill rotWithShape="1">
          <a:blip r:embed="rId4">
            <a:alphaModFix/>
          </a:blip>
          <a:srcRect/>
          <a:stretch/>
        </p:blipFill>
        <p:spPr>
          <a:xfrm>
            <a:off x="522739" y="2408830"/>
            <a:ext cx="2670552" cy="2670552"/>
          </a:xfrm>
          <a:prstGeom prst="rect">
            <a:avLst/>
          </a:prstGeom>
          <a:noFill/>
          <a:ln>
            <a:noFill/>
          </a:ln>
        </p:spPr>
      </p:pic>
      <p:sp>
        <p:nvSpPr>
          <p:cNvPr id="71" name="Shape 71"/>
          <p:cNvSpPr/>
          <p:nvPr/>
        </p:nvSpPr>
        <p:spPr>
          <a:xfrm>
            <a:off x="4216175" y="426025"/>
            <a:ext cx="4379100" cy="6156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3715"/>
              </a:buClr>
              <a:buFont typeface="Roboto"/>
              <a:buNone/>
            </a:pPr>
            <a:r>
              <a:rPr lang="en-US" sz="3400">
                <a:solidFill>
                  <a:srgbClr val="003715"/>
                </a:solidFill>
                <a:latin typeface="Roboto"/>
                <a:ea typeface="Roboto"/>
                <a:cs typeface="Roboto"/>
                <a:sym typeface="Roboto"/>
              </a:rPr>
              <a:t>How to add this class:</a:t>
            </a:r>
            <a:endParaRPr/>
          </a:p>
        </p:txBody>
      </p:sp>
      <p:sp>
        <p:nvSpPr>
          <p:cNvPr id="72" name="Shape 72"/>
          <p:cNvSpPr/>
          <p:nvPr/>
        </p:nvSpPr>
        <p:spPr>
          <a:xfrm>
            <a:off x="4026400" y="2147725"/>
            <a:ext cx="6248400" cy="2233200"/>
          </a:xfrm>
          <a:prstGeom prst="rect">
            <a:avLst/>
          </a:prstGeom>
          <a:noFill/>
          <a:ln>
            <a:noFill/>
          </a:ln>
        </p:spPr>
        <p:txBody>
          <a:bodyPr spcFirstLastPara="1" wrap="square" lIns="45700" tIns="45700" rIns="45700" bIns="45700" anchor="t" anchorCtr="0">
            <a:noAutofit/>
          </a:bodyPr>
          <a:lstStyle/>
          <a:p>
            <a:pPr marL="457200" marR="0" lvl="0" indent="-381000" algn="l" rtl="0">
              <a:lnSpc>
                <a:spcPct val="100000"/>
              </a:lnSpc>
              <a:spcBef>
                <a:spcPts val="0"/>
              </a:spcBef>
              <a:spcAft>
                <a:spcPts val="0"/>
              </a:spcAft>
              <a:buClr>
                <a:schemeClr val="dk1"/>
              </a:buClr>
              <a:buSzPts val="2400"/>
              <a:buFont typeface="Roboto"/>
              <a:buChar char="●"/>
            </a:pPr>
            <a:r>
              <a:rPr lang="en-US" sz="2400">
                <a:solidFill>
                  <a:schemeClr val="dk1"/>
                </a:solidFill>
                <a:latin typeface="Roboto"/>
                <a:ea typeface="Roboto"/>
                <a:cs typeface="Roboto"/>
                <a:sym typeface="Roboto"/>
              </a:rPr>
              <a:t>Add this class with the join code provided by your instructor in your syllabus</a:t>
            </a:r>
            <a:endParaRPr sz="2400" b="1">
              <a:solidFill>
                <a:schemeClr val="dk1"/>
              </a:solidFill>
              <a:latin typeface="Roboto"/>
              <a:ea typeface="Roboto"/>
              <a:cs typeface="Roboto"/>
              <a:sym typeface="Roboto"/>
            </a:endParaRPr>
          </a:p>
          <a:p>
            <a:pPr marL="914400" marR="0" lvl="1" indent="-381000" algn="l" rtl="0">
              <a:lnSpc>
                <a:spcPct val="100000"/>
              </a:lnSpc>
              <a:spcBef>
                <a:spcPts val="0"/>
              </a:spcBef>
              <a:spcAft>
                <a:spcPts val="0"/>
              </a:spcAft>
              <a:buClr>
                <a:schemeClr val="dk1"/>
              </a:buClr>
              <a:buSzPts val="2400"/>
              <a:buFont typeface="Roboto"/>
              <a:buChar char="○"/>
            </a:pPr>
            <a:r>
              <a:rPr lang="en-US" sz="2400" u="sng">
                <a:solidFill>
                  <a:schemeClr val="dk1"/>
                </a:solidFill>
                <a:latin typeface="Roboto"/>
                <a:ea typeface="Roboto"/>
                <a:cs typeface="Roboto"/>
                <a:sym typeface="Roboto"/>
              </a:rPr>
              <a:t>OR</a:t>
            </a:r>
            <a:r>
              <a:rPr lang="en-US" sz="2400">
                <a:solidFill>
                  <a:schemeClr val="dk1"/>
                </a:solidFill>
                <a:latin typeface="Roboto"/>
                <a:ea typeface="Roboto"/>
                <a:cs typeface="Roboto"/>
                <a:sym typeface="Roboto"/>
              </a:rPr>
              <a:t> by searching for your Professor’s name</a:t>
            </a:r>
            <a:br>
              <a:rPr lang="en-US" sz="2400">
                <a:solidFill>
                  <a:schemeClr val="dk1"/>
                </a:solidFill>
                <a:latin typeface="Roboto"/>
                <a:ea typeface="Roboto"/>
                <a:cs typeface="Roboto"/>
                <a:sym typeface="Roboto"/>
              </a:rPr>
            </a:br>
            <a:endParaRPr sz="2400">
              <a:solidFill>
                <a:schemeClr val="dk1"/>
              </a:solidFill>
              <a:latin typeface="Roboto"/>
              <a:ea typeface="Roboto"/>
              <a:cs typeface="Roboto"/>
              <a:sym typeface="Roboto"/>
            </a:endParaRPr>
          </a:p>
          <a:p>
            <a:pPr marL="457200" marR="0" lvl="0" indent="-381000" algn="l" rtl="0">
              <a:lnSpc>
                <a:spcPct val="100000"/>
              </a:lnSpc>
              <a:spcBef>
                <a:spcPts val="0"/>
              </a:spcBef>
              <a:spcAft>
                <a:spcPts val="0"/>
              </a:spcAft>
              <a:buClr>
                <a:schemeClr val="dk1"/>
              </a:buClr>
              <a:buSzPts val="2400"/>
              <a:buFont typeface="Roboto"/>
              <a:buChar char="●"/>
            </a:pPr>
            <a:r>
              <a:rPr lang="en-US" sz="2400" b="1">
                <a:solidFill>
                  <a:schemeClr val="dk1"/>
                </a:solidFill>
                <a:latin typeface="Roboto"/>
                <a:ea typeface="Roboto"/>
                <a:cs typeface="Roboto"/>
                <a:sym typeface="Roboto"/>
              </a:rPr>
              <a:t>And don’t forget to upload your picture!</a:t>
            </a:r>
            <a:endParaRPr sz="2400" b="1">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2000">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2000">
              <a:solidFill>
                <a:schemeClr val="dk1"/>
              </a:solidFill>
              <a:latin typeface="Roboto"/>
              <a:ea typeface="Roboto"/>
              <a:cs typeface="Roboto"/>
              <a:sym typeface="Roboto"/>
            </a:endParaRPr>
          </a:p>
        </p:txBody>
      </p:sp>
      <p:cxnSp>
        <p:nvCxnSpPr>
          <p:cNvPr id="73" name="Shape 73"/>
          <p:cNvCxnSpPr/>
          <p:nvPr/>
        </p:nvCxnSpPr>
        <p:spPr>
          <a:xfrm>
            <a:off x="2568302" y="1101916"/>
            <a:ext cx="7055397" cy="0"/>
          </a:xfrm>
          <a:prstGeom prst="straightConnector1">
            <a:avLst/>
          </a:prstGeom>
          <a:noFill/>
          <a:ln w="9525" cap="flat" cmpd="sng">
            <a:solidFill>
              <a:srgbClr val="168644"/>
            </a:solidFill>
            <a:prstDash val="solid"/>
            <a:miter lim="8000"/>
            <a:headEnd type="none" w="med" len="med"/>
            <a:tailEnd type="none" w="med" len="med"/>
          </a:ln>
        </p:spPr>
      </p:cxnSp>
      <p:pic>
        <p:nvPicPr>
          <p:cNvPr id="74" name="Shape 74"/>
          <p:cNvPicPr preferRelativeResize="0"/>
          <p:nvPr/>
        </p:nvPicPr>
        <p:blipFill rotWithShape="1">
          <a:blip r:embed="rId5">
            <a:alphaModFix/>
          </a:blip>
          <a:srcRect/>
          <a:stretch/>
        </p:blipFill>
        <p:spPr>
          <a:xfrm>
            <a:off x="713070" y="2600765"/>
            <a:ext cx="2289900" cy="2478600"/>
          </a:xfrm>
          <a:prstGeom prst="rect">
            <a:avLst/>
          </a:prstGeom>
          <a:noFill/>
          <a:ln>
            <a:noFill/>
          </a:ln>
        </p:spPr>
      </p:pic>
      <p:pic>
        <p:nvPicPr>
          <p:cNvPr id="75" name="Shape 75"/>
          <p:cNvPicPr preferRelativeResize="0"/>
          <p:nvPr/>
        </p:nvPicPr>
        <p:blipFill rotWithShape="1">
          <a:blip r:embed="rId6">
            <a:alphaModFix/>
          </a:blip>
          <a:srcRect/>
          <a:stretch/>
        </p:blipFill>
        <p:spPr>
          <a:xfrm>
            <a:off x="10299303" y="6275851"/>
            <a:ext cx="1620900" cy="36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9000"/>
          </a:blip>
          <a:stretch>
            <a:fillRect t="-1999" b="-1999"/>
          </a:stretch>
        </a:blipFill>
        <a:effectLst/>
      </p:bgPr>
    </p:bg>
    <p:spTree>
      <p:nvGrpSpPr>
        <p:cNvPr id="1" name="Shape 79"/>
        <p:cNvGrpSpPr/>
        <p:nvPr/>
      </p:nvGrpSpPr>
      <p:grpSpPr>
        <a:xfrm>
          <a:off x="0" y="0"/>
          <a:ext cx="0" cy="0"/>
          <a:chOff x="0" y="0"/>
          <a:chExt cx="0" cy="0"/>
        </a:xfrm>
      </p:grpSpPr>
      <p:sp>
        <p:nvSpPr>
          <p:cNvPr id="80" name="Shape 80"/>
          <p:cNvSpPr txBox="1"/>
          <p:nvPr/>
        </p:nvSpPr>
        <p:spPr>
          <a:xfrm>
            <a:off x="389625" y="4620475"/>
            <a:ext cx="6260100" cy="1272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3400" b="1">
                <a:solidFill>
                  <a:schemeClr val="lt1"/>
                </a:solidFill>
                <a:latin typeface="Roboto Slab"/>
                <a:ea typeface="Roboto Slab"/>
                <a:cs typeface="Roboto Slab"/>
                <a:sym typeface="Roboto Slab"/>
              </a:rPr>
              <a:t>CourseKey Overview:</a:t>
            </a:r>
            <a:endParaRPr sz="3400" b="1">
              <a:solidFill>
                <a:schemeClr val="lt1"/>
              </a:solidFill>
              <a:latin typeface="Roboto Slab"/>
              <a:ea typeface="Roboto Slab"/>
              <a:cs typeface="Roboto Slab"/>
              <a:sym typeface="Roboto Slab"/>
            </a:endParaRPr>
          </a:p>
          <a:p>
            <a:pPr marL="0" lvl="0" indent="0" rtl="0">
              <a:spcBef>
                <a:spcPts val="0"/>
              </a:spcBef>
              <a:spcAft>
                <a:spcPts val="0"/>
              </a:spcAft>
              <a:buNone/>
            </a:pPr>
            <a:endParaRPr sz="3400" b="1">
              <a:solidFill>
                <a:schemeClr val="lt1"/>
              </a:solidFill>
              <a:latin typeface="Roboto Slab"/>
              <a:ea typeface="Roboto Slab"/>
              <a:cs typeface="Roboto Slab"/>
              <a:sym typeface="Roboto Slab"/>
            </a:endParaRPr>
          </a:p>
          <a:p>
            <a:pPr marL="457200" lvl="0" indent="-444500" rtl="0">
              <a:spcBef>
                <a:spcPts val="0"/>
              </a:spcBef>
              <a:spcAft>
                <a:spcPts val="0"/>
              </a:spcAft>
              <a:buClr>
                <a:schemeClr val="lt1"/>
              </a:buClr>
              <a:buSzPts val="3400"/>
              <a:buFont typeface="Roboto Slab"/>
              <a:buChar char="●"/>
            </a:pPr>
            <a:r>
              <a:rPr lang="en-US" sz="3400" b="1">
                <a:solidFill>
                  <a:schemeClr val="lt1"/>
                </a:solidFill>
                <a:latin typeface="Roboto Slab"/>
                <a:ea typeface="Roboto Slab"/>
                <a:cs typeface="Roboto Slab"/>
                <a:sym typeface="Roboto Slab"/>
              </a:rPr>
              <a:t>Attendance</a:t>
            </a:r>
            <a:endParaRPr sz="3400" b="1">
              <a:solidFill>
                <a:schemeClr val="lt1"/>
              </a:solidFill>
              <a:latin typeface="Roboto Slab"/>
              <a:ea typeface="Roboto Slab"/>
              <a:cs typeface="Roboto Slab"/>
              <a:sym typeface="Roboto Slab"/>
            </a:endParaRPr>
          </a:p>
          <a:p>
            <a:pPr marL="457200" lvl="0" indent="-444500" rtl="0">
              <a:spcBef>
                <a:spcPts val="0"/>
              </a:spcBef>
              <a:spcAft>
                <a:spcPts val="0"/>
              </a:spcAft>
              <a:buClr>
                <a:schemeClr val="lt1"/>
              </a:buClr>
              <a:buSzPts val="3400"/>
              <a:buFont typeface="Roboto Slab"/>
              <a:buChar char="●"/>
            </a:pPr>
            <a:r>
              <a:rPr lang="en-US" sz="3400" b="1">
                <a:solidFill>
                  <a:schemeClr val="lt1"/>
                </a:solidFill>
                <a:latin typeface="Roboto Slab"/>
                <a:ea typeface="Roboto Slab"/>
                <a:cs typeface="Roboto Slab"/>
                <a:sym typeface="Roboto Slab"/>
              </a:rPr>
              <a:t>Assessments</a:t>
            </a:r>
            <a:endParaRPr sz="3400" b="1">
              <a:solidFill>
                <a:schemeClr val="lt1"/>
              </a:solidFill>
              <a:latin typeface="Roboto Slab"/>
              <a:ea typeface="Roboto Slab"/>
              <a:cs typeface="Roboto Slab"/>
              <a:sym typeface="Roboto Slab"/>
            </a:endParaRPr>
          </a:p>
          <a:p>
            <a:pPr marL="457200" lvl="0" indent="-444500" rtl="0">
              <a:spcBef>
                <a:spcPts val="0"/>
              </a:spcBef>
              <a:spcAft>
                <a:spcPts val="0"/>
              </a:spcAft>
              <a:buClr>
                <a:schemeClr val="lt1"/>
              </a:buClr>
              <a:buSzPts val="3400"/>
              <a:buFont typeface="Roboto Slab"/>
              <a:buChar char="●"/>
            </a:pPr>
            <a:r>
              <a:rPr lang="en-US" sz="3400" b="1">
                <a:solidFill>
                  <a:schemeClr val="lt1"/>
                </a:solidFill>
                <a:latin typeface="Roboto Slab"/>
                <a:ea typeface="Roboto Slab"/>
                <a:cs typeface="Roboto Slab"/>
                <a:sym typeface="Roboto Slab"/>
              </a:rPr>
              <a:t>Grades</a:t>
            </a:r>
            <a:endParaRPr sz="3400" b="1">
              <a:solidFill>
                <a:schemeClr val="lt1"/>
              </a:solidFill>
              <a:latin typeface="Roboto Slab"/>
              <a:ea typeface="Roboto Slab"/>
              <a:cs typeface="Roboto Slab"/>
              <a:sym typeface="Roboto Slab"/>
            </a:endParaRPr>
          </a:p>
          <a:p>
            <a:pPr marL="457200" lvl="0" indent="-444500" rtl="0">
              <a:spcBef>
                <a:spcPts val="0"/>
              </a:spcBef>
              <a:spcAft>
                <a:spcPts val="0"/>
              </a:spcAft>
              <a:buClr>
                <a:schemeClr val="lt1"/>
              </a:buClr>
              <a:buSzPts val="3400"/>
              <a:buFont typeface="Roboto Slab"/>
              <a:buChar char="●"/>
            </a:pPr>
            <a:r>
              <a:rPr lang="en-US" sz="3400" b="1">
                <a:solidFill>
                  <a:schemeClr val="lt1"/>
                </a:solidFill>
                <a:latin typeface="Roboto Slab"/>
                <a:ea typeface="Roboto Slab"/>
                <a:cs typeface="Roboto Slab"/>
                <a:sym typeface="Roboto Slab"/>
              </a:rPr>
              <a:t>Ask the Professor</a:t>
            </a:r>
            <a:endParaRPr sz="3400" b="1">
              <a:solidFill>
                <a:schemeClr val="lt1"/>
              </a:solidFill>
              <a:latin typeface="Roboto Slab"/>
              <a:ea typeface="Roboto Slab"/>
              <a:cs typeface="Roboto Slab"/>
              <a:sym typeface="Roboto Slab"/>
            </a:endParaRPr>
          </a:p>
          <a:p>
            <a:pPr marL="457200" lvl="0" indent="-444500" rtl="0">
              <a:spcBef>
                <a:spcPts val="0"/>
              </a:spcBef>
              <a:spcAft>
                <a:spcPts val="0"/>
              </a:spcAft>
              <a:buClr>
                <a:schemeClr val="lt1"/>
              </a:buClr>
              <a:buSzPts val="3400"/>
              <a:buFont typeface="Roboto Slab"/>
              <a:buChar char="●"/>
            </a:pPr>
            <a:r>
              <a:rPr lang="en-US" sz="3400" b="1">
                <a:solidFill>
                  <a:schemeClr val="lt1"/>
                </a:solidFill>
                <a:latin typeface="Roboto Slab"/>
                <a:ea typeface="Roboto Slab"/>
                <a:cs typeface="Roboto Slab"/>
                <a:sym typeface="Roboto Slab"/>
              </a:rPr>
              <a:t>Chat</a:t>
            </a:r>
            <a:endParaRPr sz="3400" b="1">
              <a:solidFill>
                <a:schemeClr val="lt1"/>
              </a:solidFill>
              <a:latin typeface="Roboto Slab"/>
              <a:ea typeface="Roboto Slab"/>
              <a:cs typeface="Roboto Slab"/>
              <a:sym typeface="Roboto Slab"/>
            </a:endParaRPr>
          </a:p>
          <a:p>
            <a:pPr marL="457200" lvl="0" indent="-444500" rtl="0">
              <a:spcBef>
                <a:spcPts val="0"/>
              </a:spcBef>
              <a:spcAft>
                <a:spcPts val="0"/>
              </a:spcAft>
              <a:buClr>
                <a:schemeClr val="lt1"/>
              </a:buClr>
              <a:buSzPts val="3400"/>
              <a:buFont typeface="Roboto Slab"/>
              <a:buChar char="●"/>
            </a:pPr>
            <a:r>
              <a:rPr lang="en-US" sz="3400" b="1">
                <a:solidFill>
                  <a:schemeClr val="lt1"/>
                </a:solidFill>
                <a:latin typeface="Roboto Slab"/>
                <a:ea typeface="Roboto Slab"/>
                <a:cs typeface="Roboto Slab"/>
                <a:sym typeface="Roboto Slab"/>
              </a:rPr>
              <a:t>SUPPORT:</a:t>
            </a:r>
            <a:endParaRPr sz="3400" b="1">
              <a:solidFill>
                <a:schemeClr val="lt1"/>
              </a:solidFill>
              <a:latin typeface="Roboto Slab"/>
              <a:ea typeface="Roboto Slab"/>
              <a:cs typeface="Roboto Slab"/>
              <a:sym typeface="Roboto Slab"/>
            </a:endParaRPr>
          </a:p>
          <a:p>
            <a:pPr marL="914400" lvl="1" indent="-444500" rtl="0">
              <a:spcBef>
                <a:spcPts val="0"/>
              </a:spcBef>
              <a:spcAft>
                <a:spcPts val="0"/>
              </a:spcAft>
              <a:buClr>
                <a:schemeClr val="lt1"/>
              </a:buClr>
              <a:buSzPts val="3400"/>
              <a:buFont typeface="Roboto Slab"/>
              <a:buChar char="○"/>
            </a:pPr>
            <a:r>
              <a:rPr lang="en-US" sz="3400" b="1">
                <a:solidFill>
                  <a:schemeClr val="lt1"/>
                </a:solidFill>
                <a:latin typeface="Roboto Slab"/>
                <a:ea typeface="Roboto Slab"/>
                <a:cs typeface="Roboto Slab"/>
                <a:sym typeface="Roboto Slab"/>
              </a:rPr>
              <a:t>Live chat M-F 9:00 am - 5:00 pm PST</a:t>
            </a:r>
            <a:endParaRPr sz="3400" b="1">
              <a:solidFill>
                <a:schemeClr val="lt1"/>
              </a:solidFill>
              <a:latin typeface="Roboto Slab"/>
              <a:ea typeface="Roboto Slab"/>
              <a:cs typeface="Roboto Slab"/>
              <a:sym typeface="Roboto Slab"/>
            </a:endParaRPr>
          </a:p>
          <a:p>
            <a:pPr marL="914400" lvl="1" indent="-444500" rtl="0">
              <a:spcBef>
                <a:spcPts val="0"/>
              </a:spcBef>
              <a:spcAft>
                <a:spcPts val="0"/>
              </a:spcAft>
              <a:buClr>
                <a:schemeClr val="lt1"/>
              </a:buClr>
              <a:buSzPts val="3400"/>
              <a:buFont typeface="Roboto Slab"/>
              <a:buChar char="○"/>
            </a:pPr>
            <a:r>
              <a:rPr lang="en-US" sz="3400" b="1">
                <a:solidFill>
                  <a:schemeClr val="lt1"/>
                </a:solidFill>
                <a:latin typeface="Roboto Slab"/>
                <a:ea typeface="Roboto Slab"/>
                <a:cs typeface="Roboto Slab"/>
                <a:sym typeface="Roboto Slab"/>
              </a:rPr>
              <a:t>Email</a:t>
            </a:r>
            <a:endParaRPr sz="3400" b="1">
              <a:solidFill>
                <a:schemeClr val="lt1"/>
              </a:solidFill>
              <a:latin typeface="Roboto Slab"/>
              <a:ea typeface="Roboto Slab"/>
              <a:cs typeface="Roboto Slab"/>
              <a:sym typeface="Roboto Slab"/>
            </a:endParaRPr>
          </a:p>
          <a:p>
            <a:pPr marL="914400" lvl="1" indent="-444500" rtl="0">
              <a:spcBef>
                <a:spcPts val="0"/>
              </a:spcBef>
              <a:spcAft>
                <a:spcPts val="0"/>
              </a:spcAft>
              <a:buClr>
                <a:schemeClr val="lt1"/>
              </a:buClr>
              <a:buSzPts val="3400"/>
              <a:buFont typeface="Roboto Slab"/>
              <a:buChar char="○"/>
            </a:pPr>
            <a:r>
              <a:rPr lang="en-US" sz="3400" b="1">
                <a:solidFill>
                  <a:schemeClr val="lt1"/>
                </a:solidFill>
                <a:latin typeface="Roboto Slab"/>
                <a:ea typeface="Roboto Slab"/>
                <a:cs typeface="Roboto Slab"/>
                <a:sym typeface="Roboto Slab"/>
              </a:rPr>
              <a:t>CourseKey Help Center</a:t>
            </a:r>
            <a:endParaRPr sz="3400" b="1">
              <a:solidFill>
                <a:schemeClr val="lt1"/>
              </a:solidFill>
              <a:latin typeface="Roboto Slab"/>
              <a:ea typeface="Roboto Slab"/>
              <a:cs typeface="Roboto Slab"/>
              <a:sym typeface="Roboto Slab"/>
            </a:endParaRPr>
          </a:p>
          <a:p>
            <a:pPr marL="0" lvl="0" indent="0" rtl="0">
              <a:spcBef>
                <a:spcPts val="0"/>
              </a:spcBef>
              <a:spcAft>
                <a:spcPts val="0"/>
              </a:spcAft>
              <a:buNone/>
            </a:pPr>
            <a:endParaRPr sz="3600" b="1">
              <a:solidFill>
                <a:schemeClr val="lt1"/>
              </a:solidFill>
              <a:latin typeface="Roboto Slab"/>
              <a:ea typeface="Roboto Slab"/>
              <a:cs typeface="Roboto Slab"/>
              <a:sym typeface="Roboto Slab"/>
            </a:endParaRPr>
          </a:p>
          <a:p>
            <a:pPr marL="0" lvl="0" indent="0" rtl="0">
              <a:spcBef>
                <a:spcPts val="0"/>
              </a:spcBef>
              <a:spcAft>
                <a:spcPts val="0"/>
              </a:spcAft>
              <a:buNone/>
            </a:pPr>
            <a:endParaRPr sz="3600" b="1">
              <a:solidFill>
                <a:schemeClr val="lt1"/>
              </a:solidFill>
              <a:latin typeface="Roboto Slab"/>
              <a:ea typeface="Roboto Slab"/>
              <a:cs typeface="Roboto Slab"/>
              <a:sym typeface="Roboto Slab"/>
            </a:endParaRPr>
          </a:p>
          <a:p>
            <a:pPr marL="0" lvl="0" indent="0" rtl="0">
              <a:spcBef>
                <a:spcPts val="0"/>
              </a:spcBef>
              <a:spcAft>
                <a:spcPts val="0"/>
              </a:spcAft>
              <a:buNone/>
            </a:pPr>
            <a:endParaRPr sz="3600" b="1">
              <a:solidFill>
                <a:schemeClr val="lt1"/>
              </a:solidFill>
              <a:latin typeface="Roboto Slab"/>
              <a:ea typeface="Roboto Slab"/>
              <a:cs typeface="Roboto Slab"/>
              <a:sym typeface="Roboto Slab"/>
            </a:endParaRPr>
          </a:p>
          <a:p>
            <a:pPr marL="0" lvl="0" indent="0" rtl="0">
              <a:spcBef>
                <a:spcPts val="0"/>
              </a:spcBef>
              <a:spcAft>
                <a:spcPts val="0"/>
              </a:spcAft>
              <a:buNone/>
            </a:pPr>
            <a:endParaRPr sz="3600" b="1">
              <a:solidFill>
                <a:schemeClr val="lt1"/>
              </a:solidFill>
              <a:latin typeface="Roboto Slab"/>
              <a:ea typeface="Roboto Slab"/>
              <a:cs typeface="Roboto Slab"/>
              <a:sym typeface="Roboto Slab"/>
            </a:endParaRPr>
          </a:p>
          <a:p>
            <a:pPr marL="0" lvl="0" indent="0" rtl="0">
              <a:spcBef>
                <a:spcPts val="0"/>
              </a:spcBef>
              <a:spcAft>
                <a:spcPts val="0"/>
              </a:spcAft>
              <a:buNone/>
            </a:pPr>
            <a:br>
              <a:rPr lang="en-US" sz="2400">
                <a:solidFill>
                  <a:schemeClr val="lt1"/>
                </a:solidFill>
                <a:latin typeface="Roboto"/>
                <a:ea typeface="Roboto"/>
                <a:cs typeface="Roboto"/>
                <a:sym typeface="Roboto"/>
              </a:rPr>
            </a:br>
            <a:endParaRPr sz="2400">
              <a:solidFill>
                <a:schemeClr val="lt1"/>
              </a:solidFill>
              <a:latin typeface="Roboto"/>
              <a:ea typeface="Roboto"/>
              <a:cs typeface="Roboto"/>
              <a:sym typeface="Roboto"/>
            </a:endParaRPr>
          </a:p>
          <a:p>
            <a:pPr marL="0" lvl="0" indent="0" rtl="0">
              <a:spcBef>
                <a:spcPts val="0"/>
              </a:spcBef>
              <a:spcAft>
                <a:spcPts val="0"/>
              </a:spcAft>
              <a:buNone/>
            </a:pPr>
            <a:endParaRPr sz="2400">
              <a:solidFill>
                <a:schemeClr val="lt1"/>
              </a:solidFill>
              <a:latin typeface="Roboto"/>
              <a:ea typeface="Roboto"/>
              <a:cs typeface="Roboto"/>
              <a:sym typeface="Roboto"/>
            </a:endParaRPr>
          </a:p>
          <a:p>
            <a:pPr marL="0" lvl="0" indent="0" rtl="0">
              <a:spcBef>
                <a:spcPts val="0"/>
              </a:spcBef>
              <a:spcAft>
                <a:spcPts val="0"/>
              </a:spcAft>
              <a:buNone/>
            </a:pPr>
            <a:endParaRPr sz="2400">
              <a:solidFill>
                <a:schemeClr val="lt1"/>
              </a:solidFill>
              <a:latin typeface="Roboto"/>
              <a:ea typeface="Roboto"/>
              <a:cs typeface="Roboto"/>
              <a:sym typeface="Roboto"/>
            </a:endParaRPr>
          </a:p>
          <a:p>
            <a:pPr marL="0" lvl="0" indent="0" rtl="0">
              <a:spcBef>
                <a:spcPts val="0"/>
              </a:spcBef>
              <a:spcAft>
                <a:spcPts val="0"/>
              </a:spcAft>
              <a:buNone/>
            </a:pPr>
            <a:endParaRPr sz="2400" i="1">
              <a:solidFill>
                <a:schemeClr val="lt1"/>
              </a:solidFill>
              <a:latin typeface="Roboto"/>
              <a:ea typeface="Roboto"/>
              <a:cs typeface="Roboto"/>
              <a:sym typeface="Roboto"/>
            </a:endParaRPr>
          </a:p>
        </p:txBody>
      </p:sp>
      <p:pic>
        <p:nvPicPr>
          <p:cNvPr id="81" name="Shape 81"/>
          <p:cNvPicPr preferRelativeResize="0"/>
          <p:nvPr/>
        </p:nvPicPr>
        <p:blipFill rotWithShape="1">
          <a:blip r:embed="rId4">
            <a:alphaModFix/>
          </a:blip>
          <a:srcRect/>
          <a:stretch/>
        </p:blipFill>
        <p:spPr>
          <a:xfrm>
            <a:off x="10299303" y="6275851"/>
            <a:ext cx="1620900" cy="362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
                                            <p:txEl>
                                              <p:pRg st="1" end="1"/>
                                            </p:txEl>
                                          </p:spTgt>
                                        </p:tgtEl>
                                        <p:attrNameLst>
                                          <p:attrName>style.visibility</p:attrName>
                                        </p:attrNameLst>
                                      </p:cBhvr>
                                      <p:to>
                                        <p:strVal val="visible"/>
                                      </p:to>
                                    </p:set>
                                    <p:animEffect transition="in" filter="fade">
                                      <p:cBhvr>
                                        <p:cTn id="12" dur="1000"/>
                                        <p:tgtEl>
                                          <p:spTgt spid="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xEl>
                                              <p:pRg st="2" end="2"/>
                                            </p:txEl>
                                          </p:spTgt>
                                        </p:tgtEl>
                                        <p:attrNameLst>
                                          <p:attrName>style.visibility</p:attrName>
                                        </p:attrNameLst>
                                      </p:cBhvr>
                                      <p:to>
                                        <p:strVal val="visible"/>
                                      </p:to>
                                    </p:set>
                                    <p:animEffect transition="in" filter="fade">
                                      <p:cBhvr>
                                        <p:cTn id="17" dur="1000"/>
                                        <p:tgtEl>
                                          <p:spTgt spid="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
                                            <p:txEl>
                                              <p:pRg st="3" end="3"/>
                                            </p:txEl>
                                          </p:spTgt>
                                        </p:tgtEl>
                                        <p:attrNameLst>
                                          <p:attrName>style.visibility</p:attrName>
                                        </p:attrNameLst>
                                      </p:cBhvr>
                                      <p:to>
                                        <p:strVal val="visible"/>
                                      </p:to>
                                    </p:set>
                                    <p:animEffect transition="in" filter="fade">
                                      <p:cBhvr>
                                        <p:cTn id="22" dur="1000"/>
                                        <p:tgtEl>
                                          <p:spTgt spid="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
                                            <p:txEl>
                                              <p:pRg st="4" end="4"/>
                                            </p:txEl>
                                          </p:spTgt>
                                        </p:tgtEl>
                                        <p:attrNameLst>
                                          <p:attrName>style.visibility</p:attrName>
                                        </p:attrNameLst>
                                      </p:cBhvr>
                                      <p:to>
                                        <p:strVal val="visible"/>
                                      </p:to>
                                    </p:set>
                                    <p:animEffect transition="in" filter="fade">
                                      <p:cBhvr>
                                        <p:cTn id="27" dur="1000"/>
                                        <p:tgtEl>
                                          <p:spTgt spid="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
                                            <p:txEl>
                                              <p:pRg st="5" end="5"/>
                                            </p:txEl>
                                          </p:spTgt>
                                        </p:tgtEl>
                                        <p:attrNameLst>
                                          <p:attrName>style.visibility</p:attrName>
                                        </p:attrNameLst>
                                      </p:cBhvr>
                                      <p:to>
                                        <p:strVal val="visible"/>
                                      </p:to>
                                    </p:set>
                                    <p:animEffect transition="in" filter="fade">
                                      <p:cBhvr>
                                        <p:cTn id="32" dur="1000"/>
                                        <p:tgtEl>
                                          <p:spTgt spid="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0">
                                            <p:txEl>
                                              <p:pRg st="6" end="6"/>
                                            </p:txEl>
                                          </p:spTgt>
                                        </p:tgtEl>
                                        <p:attrNameLst>
                                          <p:attrName>style.visibility</p:attrName>
                                        </p:attrNameLst>
                                      </p:cBhvr>
                                      <p:to>
                                        <p:strVal val="visible"/>
                                      </p:to>
                                    </p:set>
                                    <p:animEffect transition="in" filter="fade">
                                      <p:cBhvr>
                                        <p:cTn id="37" dur="1000"/>
                                        <p:tgtEl>
                                          <p:spTgt spid="8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0">
                                            <p:txEl>
                                              <p:pRg st="7" end="7"/>
                                            </p:txEl>
                                          </p:spTgt>
                                        </p:tgtEl>
                                        <p:attrNameLst>
                                          <p:attrName>style.visibility</p:attrName>
                                        </p:attrNameLst>
                                      </p:cBhvr>
                                      <p:to>
                                        <p:strVal val="visible"/>
                                      </p:to>
                                    </p:set>
                                    <p:animEffect transition="in" filter="fade">
                                      <p:cBhvr>
                                        <p:cTn id="42" dur="1000"/>
                                        <p:tgtEl>
                                          <p:spTgt spid="8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0">
                                            <p:txEl>
                                              <p:pRg st="8" end="8"/>
                                            </p:txEl>
                                          </p:spTgt>
                                        </p:tgtEl>
                                        <p:attrNameLst>
                                          <p:attrName>style.visibility</p:attrName>
                                        </p:attrNameLst>
                                      </p:cBhvr>
                                      <p:to>
                                        <p:strVal val="visible"/>
                                      </p:to>
                                    </p:set>
                                    <p:animEffect transition="in" filter="fade">
                                      <p:cBhvr>
                                        <p:cTn id="47" dur="1000"/>
                                        <p:tgtEl>
                                          <p:spTgt spid="8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0">
                                            <p:txEl>
                                              <p:pRg st="9" end="9"/>
                                            </p:txEl>
                                          </p:spTgt>
                                        </p:tgtEl>
                                        <p:attrNameLst>
                                          <p:attrName>style.visibility</p:attrName>
                                        </p:attrNameLst>
                                      </p:cBhvr>
                                      <p:to>
                                        <p:strVal val="visible"/>
                                      </p:to>
                                    </p:set>
                                    <p:animEffect transition="in" filter="fade">
                                      <p:cBhvr>
                                        <p:cTn id="52" dur="1000"/>
                                        <p:tgtEl>
                                          <p:spTgt spid="8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0">
                                            <p:txEl>
                                              <p:pRg st="10" end="10"/>
                                            </p:txEl>
                                          </p:spTgt>
                                        </p:tgtEl>
                                        <p:attrNameLst>
                                          <p:attrName>style.visibility</p:attrName>
                                        </p:attrNameLst>
                                      </p:cBhvr>
                                      <p:to>
                                        <p:strVal val="visible"/>
                                      </p:to>
                                    </p:set>
                                    <p:animEffect transition="in" filter="fade">
                                      <p:cBhvr>
                                        <p:cTn id="57" dur="1000"/>
                                        <p:tgtEl>
                                          <p:spTgt spid="8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0">
                                            <p:txEl>
                                              <p:pRg st="11" end="11"/>
                                            </p:txEl>
                                          </p:spTgt>
                                        </p:tgtEl>
                                        <p:attrNameLst>
                                          <p:attrName>style.visibility</p:attrName>
                                        </p:attrNameLst>
                                      </p:cBhvr>
                                      <p:to>
                                        <p:strVal val="visible"/>
                                      </p:to>
                                    </p:set>
                                    <p:animEffect transition="in" filter="fade">
                                      <p:cBhvr>
                                        <p:cTn id="62" dur="1000"/>
                                        <p:tgtEl>
                                          <p:spTgt spid="8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0">
                                            <p:txEl>
                                              <p:pRg st="12" end="12"/>
                                            </p:txEl>
                                          </p:spTgt>
                                        </p:tgtEl>
                                        <p:attrNameLst>
                                          <p:attrName>style.visibility</p:attrName>
                                        </p:attrNameLst>
                                      </p:cBhvr>
                                      <p:to>
                                        <p:strVal val="visible"/>
                                      </p:to>
                                    </p:set>
                                    <p:animEffect transition="in" filter="fade">
                                      <p:cBhvr>
                                        <p:cTn id="67" dur="1000"/>
                                        <p:tgtEl>
                                          <p:spTgt spid="8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0">
                                            <p:txEl>
                                              <p:pRg st="13" end="13"/>
                                            </p:txEl>
                                          </p:spTgt>
                                        </p:tgtEl>
                                        <p:attrNameLst>
                                          <p:attrName>style.visibility</p:attrName>
                                        </p:attrNameLst>
                                      </p:cBhvr>
                                      <p:to>
                                        <p:strVal val="visible"/>
                                      </p:to>
                                    </p:set>
                                    <p:animEffect transition="in" filter="fade">
                                      <p:cBhvr>
                                        <p:cTn id="72" dur="1000"/>
                                        <p:tgtEl>
                                          <p:spTgt spid="80">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0">
                                            <p:txEl>
                                              <p:pRg st="14" end="14"/>
                                            </p:txEl>
                                          </p:spTgt>
                                        </p:tgtEl>
                                        <p:attrNameLst>
                                          <p:attrName>style.visibility</p:attrName>
                                        </p:attrNameLst>
                                      </p:cBhvr>
                                      <p:to>
                                        <p:strVal val="visible"/>
                                      </p:to>
                                    </p:set>
                                    <p:animEffect transition="in" filter="fade">
                                      <p:cBhvr>
                                        <p:cTn id="77" dur="1000"/>
                                        <p:tgtEl>
                                          <p:spTgt spid="80">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0">
                                            <p:txEl>
                                              <p:pRg st="15" end="15"/>
                                            </p:txEl>
                                          </p:spTgt>
                                        </p:tgtEl>
                                        <p:attrNameLst>
                                          <p:attrName>style.visibility</p:attrName>
                                        </p:attrNameLst>
                                      </p:cBhvr>
                                      <p:to>
                                        <p:strVal val="visible"/>
                                      </p:to>
                                    </p:set>
                                    <p:animEffect transition="in" filter="fade">
                                      <p:cBhvr>
                                        <p:cTn id="82" dur="1000"/>
                                        <p:tgtEl>
                                          <p:spTgt spid="80">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0">
                                            <p:txEl>
                                              <p:pRg st="16" end="16"/>
                                            </p:txEl>
                                          </p:spTgt>
                                        </p:tgtEl>
                                        <p:attrNameLst>
                                          <p:attrName>style.visibility</p:attrName>
                                        </p:attrNameLst>
                                      </p:cBhvr>
                                      <p:to>
                                        <p:strVal val="visible"/>
                                      </p:to>
                                    </p:set>
                                    <p:animEffect transition="in" filter="fade">
                                      <p:cBhvr>
                                        <p:cTn id="87" dur="1000"/>
                                        <p:tgtEl>
                                          <p:spTgt spid="80">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0">
                                            <p:txEl>
                                              <p:pRg st="17" end="17"/>
                                            </p:txEl>
                                          </p:spTgt>
                                        </p:tgtEl>
                                        <p:attrNameLst>
                                          <p:attrName>style.visibility</p:attrName>
                                        </p:attrNameLst>
                                      </p:cBhvr>
                                      <p:to>
                                        <p:strVal val="visible"/>
                                      </p:to>
                                    </p:set>
                                    <p:animEffect transition="in" filter="fade">
                                      <p:cBhvr>
                                        <p:cTn id="92" dur="1000"/>
                                        <p:tgtEl>
                                          <p:spTgt spid="80">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0">
                                            <p:txEl>
                                              <p:pRg st="18" end="18"/>
                                            </p:txEl>
                                          </p:spTgt>
                                        </p:tgtEl>
                                        <p:attrNameLst>
                                          <p:attrName>style.visibility</p:attrName>
                                        </p:attrNameLst>
                                      </p:cBhvr>
                                      <p:to>
                                        <p:strVal val="visible"/>
                                      </p:to>
                                    </p:set>
                                    <p:animEffect transition="in" filter="fade">
                                      <p:cBhvr>
                                        <p:cTn id="97" dur="1000"/>
                                        <p:tgtEl>
                                          <p:spTgt spid="80">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1998" b="-1999"/>
          </a:stretch>
        </a:blipFill>
        <a:effectLst/>
      </p:bgPr>
    </p:bg>
    <p:spTree>
      <p:nvGrpSpPr>
        <p:cNvPr id="1" name="Shape 85"/>
        <p:cNvGrpSpPr/>
        <p:nvPr/>
      </p:nvGrpSpPr>
      <p:grpSpPr>
        <a:xfrm>
          <a:off x="0" y="0"/>
          <a:ext cx="0" cy="0"/>
          <a:chOff x="0" y="0"/>
          <a:chExt cx="0" cy="0"/>
        </a:xfrm>
      </p:grpSpPr>
      <p:sp>
        <p:nvSpPr>
          <p:cNvPr id="86" name="Shape 86"/>
          <p:cNvSpPr/>
          <p:nvPr/>
        </p:nvSpPr>
        <p:spPr>
          <a:xfrm>
            <a:off x="3465683" y="287767"/>
            <a:ext cx="5260634" cy="615553"/>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3715"/>
              </a:buClr>
              <a:buFont typeface="Roboto"/>
              <a:buNone/>
            </a:pPr>
            <a:r>
              <a:rPr lang="en-US" sz="3400">
                <a:solidFill>
                  <a:srgbClr val="003715"/>
                </a:solidFill>
                <a:latin typeface="Roboto"/>
                <a:ea typeface="Roboto"/>
                <a:cs typeface="Roboto"/>
                <a:sym typeface="Roboto"/>
              </a:rPr>
              <a:t>Questions?</a:t>
            </a:r>
            <a:endParaRPr sz="3400" b="0" i="0" u="none" strike="noStrike" cap="none">
              <a:solidFill>
                <a:srgbClr val="003715"/>
              </a:solidFill>
              <a:latin typeface="Roboto"/>
              <a:ea typeface="Roboto"/>
              <a:cs typeface="Roboto"/>
              <a:sym typeface="Roboto"/>
            </a:endParaRPr>
          </a:p>
        </p:txBody>
      </p:sp>
      <p:cxnSp>
        <p:nvCxnSpPr>
          <p:cNvPr id="87" name="Shape 87"/>
          <p:cNvCxnSpPr/>
          <p:nvPr/>
        </p:nvCxnSpPr>
        <p:spPr>
          <a:xfrm>
            <a:off x="3115427" y="886764"/>
            <a:ext cx="5961146" cy="0"/>
          </a:xfrm>
          <a:prstGeom prst="straightConnector1">
            <a:avLst/>
          </a:prstGeom>
          <a:noFill/>
          <a:ln w="9525" cap="flat" cmpd="sng">
            <a:solidFill>
              <a:srgbClr val="003715"/>
            </a:solidFill>
            <a:prstDash val="solid"/>
            <a:miter lim="8000"/>
            <a:headEnd type="none" w="med" len="med"/>
            <a:tailEnd type="none" w="med" len="med"/>
          </a:ln>
        </p:spPr>
      </p:cxnSp>
      <p:pic>
        <p:nvPicPr>
          <p:cNvPr id="88" name="Shape 88"/>
          <p:cNvPicPr preferRelativeResize="0"/>
          <p:nvPr/>
        </p:nvPicPr>
        <p:blipFill>
          <a:blip r:embed="rId4">
            <a:alphaModFix/>
          </a:blip>
          <a:stretch>
            <a:fillRect/>
          </a:stretch>
        </p:blipFill>
        <p:spPr>
          <a:xfrm>
            <a:off x="4276525" y="2335413"/>
            <a:ext cx="3754275" cy="3478962"/>
          </a:xfrm>
          <a:prstGeom prst="rect">
            <a:avLst/>
          </a:prstGeom>
          <a:noFill/>
          <a:ln>
            <a:noFill/>
          </a:ln>
        </p:spPr>
      </p:pic>
      <p:pic>
        <p:nvPicPr>
          <p:cNvPr id="89" name="Shape 89"/>
          <p:cNvPicPr preferRelativeResize="0"/>
          <p:nvPr/>
        </p:nvPicPr>
        <p:blipFill rotWithShape="1">
          <a:blip r:embed="rId5">
            <a:alphaModFix/>
          </a:blip>
          <a:srcRect/>
          <a:stretch/>
        </p:blipFill>
        <p:spPr>
          <a:xfrm>
            <a:off x="10299303" y="6275851"/>
            <a:ext cx="1620900" cy="3621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969</Words>
  <Application>Microsoft Office PowerPoint</Application>
  <PresentationFormat>Widescreen</PresentationFormat>
  <Paragraphs>54</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Roboto Slab</vt:lpstr>
      <vt:lpstr>Roboto</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CourseKey Inc</cp:lastModifiedBy>
  <cp:revision>1</cp:revision>
  <dcterms:modified xsi:type="dcterms:W3CDTF">2018-01-24T19:46:56Z</dcterms:modified>
</cp:coreProperties>
</file>